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9"/>
  </p:notesMasterIdLst>
  <p:handoutMasterIdLst>
    <p:handoutMasterId r:id="rId10"/>
  </p:handoutMasterIdLst>
  <p:sldIdLst>
    <p:sldId id="389" r:id="rId2"/>
    <p:sldId id="2142532025" r:id="rId3"/>
    <p:sldId id="977" r:id="rId4"/>
    <p:sldId id="2142531993" r:id="rId5"/>
    <p:sldId id="2142531963" r:id="rId6"/>
    <p:sldId id="974" r:id="rId7"/>
    <p:sldId id="2142532024" r:id="rId8"/>
  </p:sldIdLst>
  <p:sldSz cx="9144000" cy="5143500" type="screen16x9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FF"/>
    <a:srgbClr val="051243"/>
    <a:srgbClr val="20D5D2"/>
    <a:srgbClr val="30B0FF"/>
    <a:srgbClr val="9FA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/>
    <p:restoredTop sz="93182"/>
  </p:normalViewPr>
  <p:slideViewPr>
    <p:cSldViewPr snapToGrid="0" snapToObjects="1">
      <p:cViewPr varScale="1">
        <p:scale>
          <a:sx n="130" d="100"/>
          <a:sy n="130" d="100"/>
        </p:scale>
        <p:origin x="1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7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D41EB-D3D3-6044-A7B2-6CD4A3F63263}" type="datetimeFigureOut">
              <a:rPr lang="en-US" smtClean="0">
                <a:latin typeface="IBM Plex Sans" charset="0"/>
                <a:ea typeface="IBM Plex Sans" charset="0"/>
                <a:cs typeface="IBM Plex Sans" charset="0"/>
              </a:rPr>
              <a:t>6/18/20</a:t>
            </a:fld>
            <a:endParaRPr lang="en-US"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B4878-71CB-8F40-B9DD-F26F1F6CA014}" type="slidenum">
              <a:rPr lang="en-US" smtClean="0">
                <a:latin typeface="IBM Plex Sans" charset="0"/>
                <a:ea typeface="IBM Plex Sans" charset="0"/>
                <a:cs typeface="IBM Plex Sans" charset="0"/>
              </a:rPr>
              <a:t>‹#›</a:t>
            </a:fld>
            <a:endParaRPr lang="en-US"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27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fld id="{D96A0541-C2EF-9848-827E-46BECFB549F3}" type="datetimeFigureOut">
              <a:rPr lang="en-US" smtClean="0"/>
              <a:pPr/>
              <a:t>6/18/20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fld id="{6E2E38B8-B0B4-AD41-AC6E-B781F46A9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98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3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00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1394D-AE33-EA4C-8D5A-42B967D568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172" y="4384061"/>
            <a:ext cx="1019228" cy="5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876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C972B1-CEE6-3548-A53E-6182803FE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172" y="238125"/>
            <a:ext cx="1019228" cy="5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5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0312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FD1260-80A2-584B-AF27-3E7175272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172" y="238125"/>
            <a:ext cx="1019228" cy="5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57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91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7077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92C197-031F-444F-B1A8-D025C279BB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172" y="238125"/>
            <a:ext cx="1019228" cy="5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0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365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077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88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ligh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62F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164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270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83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81678-E606-7248-886C-48282A14F5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172" y="238125"/>
            <a:ext cx="1019228" cy="5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8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/ Group Name / DOC ID / Month XX,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04E14-D89C-714A-9526-9EC48CD2D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219" y="4707594"/>
            <a:ext cx="679535" cy="34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2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rgbClr val="0062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51243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572000" y="2570162"/>
            <a:ext cx="4572000" cy="2573337"/>
          </a:xfrm>
          <a:solidFill>
            <a:schemeClr val="tx1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250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bg>
      <p:bgPr>
        <a:solidFill>
          <a:srgbClr val="051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50F10-48ED-3E47-AB84-287740A73C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074" y="4385232"/>
            <a:ext cx="1021326" cy="51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83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rgbClr val="0062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4572000" cy="2571751"/>
          </a:xfrm>
          <a:solidFill>
            <a:srgbClr val="30B0FF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51243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4572000" y="2570162"/>
            <a:ext cx="4572000" cy="2573337"/>
          </a:xfrm>
          <a:solidFill>
            <a:srgbClr val="30B0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0" y="2570162"/>
            <a:ext cx="4572000" cy="2573337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78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>
            <a:spLocks noGrp="1"/>
          </p:cNvSpPr>
          <p:nvPr>
            <p:ph sz="quarter" idx="17"/>
          </p:nvPr>
        </p:nvSpPr>
        <p:spPr>
          <a:xfrm>
            <a:off x="4572000" y="2570162"/>
            <a:ext cx="2286000" cy="2573338"/>
          </a:xfrm>
          <a:solidFill>
            <a:srgbClr val="0062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8"/>
          </p:nvPr>
        </p:nvSpPr>
        <p:spPr>
          <a:xfrm>
            <a:off x="6858000" y="2570162"/>
            <a:ext cx="2286000" cy="2573338"/>
          </a:xfrm>
          <a:solidFill>
            <a:srgbClr val="30B0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286001" y="2570162"/>
            <a:ext cx="2286000" cy="2573337"/>
          </a:xfrm>
          <a:solidFill>
            <a:srgbClr val="051243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20"/>
          </p:nvPr>
        </p:nvSpPr>
        <p:spPr>
          <a:xfrm>
            <a:off x="0" y="2570162"/>
            <a:ext cx="2286000" cy="2573337"/>
          </a:xfrm>
          <a:solidFill>
            <a:srgbClr val="2A0A16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569463"/>
          </a:xfrm>
          <a:solidFill>
            <a:schemeClr val="bg1"/>
          </a:solidFill>
        </p:spPr>
        <p:txBody>
          <a:bodyPr lIns="182880" tIns="164592" rIns="228600" bIns="228600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54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276350"/>
            <a:ext cx="9144000" cy="386715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  <a:solidFill>
            <a:schemeClr val="bg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3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72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</a:t>
            </a:r>
            <a:r>
              <a:rPr lang="en-US"/>
              <a:t>click icon to add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2581275"/>
            <a:ext cx="2286000" cy="2562225"/>
          </a:xfrm>
          <a:solidFill>
            <a:schemeClr val="bg1"/>
          </a:solidFill>
        </p:spPr>
        <p:txBody>
          <a:bodyPr lIns="228600" tIns="228600" rIns="228600" bIns="2286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-2" y="2571750"/>
            <a:ext cx="2569464" cy="2571750"/>
          </a:xfrm>
          <a:solidFill>
            <a:schemeClr val="bg1"/>
          </a:solidFill>
        </p:spPr>
        <p:txBody>
          <a:bodyPr lIns="219456" tIns="201168" rIns="228600" bIns="2286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0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59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0" y="0"/>
            <a:ext cx="2286000" cy="5148072"/>
          </a:xfrm>
          <a:solidFill>
            <a:srgbClr val="30B0FF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2286000" y="0"/>
            <a:ext cx="2286000" cy="5148072"/>
          </a:xfrm>
          <a:solidFill>
            <a:srgbClr val="0062FF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2286000" cy="5148072"/>
          </a:xfrm>
          <a:solidFill>
            <a:srgbClr val="051243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5148072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87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514600" y="1243584"/>
            <a:ext cx="6400800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CD5E68-5DD3-B642-9DE9-099254259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172" y="238125"/>
            <a:ext cx="1019228" cy="5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6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0D29E6-331F-9746-A2DF-155F263850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172" y="238125"/>
            <a:ext cx="1019228" cy="5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26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427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73168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9E4BAB-25A3-0A48-B1EE-F8008C1604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172" y="238125"/>
            <a:ext cx="1019228" cy="5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71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19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05456" y="201168"/>
            <a:ext cx="6409876" cy="4294632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07352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71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36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623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9456" y="1261872"/>
            <a:ext cx="4123944" cy="323392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 marL="0" indent="0">
              <a:spcBef>
                <a:spcPts val="0"/>
              </a:spcBef>
              <a:buNone/>
              <a:defRPr/>
            </a:lvl2pPr>
            <a:lvl3pPr marL="201612" indent="0">
              <a:buNone/>
              <a:defRPr/>
            </a:lvl3pPr>
            <a:lvl4pPr marL="434975" indent="0">
              <a:buNone/>
              <a:defRPr/>
            </a:lvl4pPr>
            <a:lvl5pPr marL="63182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D3C831-7CC7-7F46-A822-50071C9961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172" y="238125"/>
            <a:ext cx="1019228" cy="5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82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ibm_gr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196" y="2308702"/>
            <a:ext cx="1297608" cy="5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162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DBADE-020E-0248-9187-4B18731FE5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260" y="2333071"/>
            <a:ext cx="3275479" cy="47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50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IBM Center for Advanced Learning / August 2017 / © 2017 IBM Corporation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82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IBM Center for Advanced Learning / August 2017 / © 2017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24712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78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0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01612" indent="0">
              <a:buNone/>
              <a:defRPr/>
            </a:lvl3pPr>
            <a:lvl4pPr marL="434975" indent="0">
              <a:buNone/>
              <a:defRPr/>
            </a:lvl4pPr>
            <a:lvl5pPr marL="63182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01612" indent="0">
              <a:buNone/>
              <a:defRPr/>
            </a:lvl3pPr>
            <a:lvl4pPr marL="434975" indent="0">
              <a:buNone/>
              <a:defRPr/>
            </a:lvl4pPr>
            <a:lvl5pPr marL="63182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25FF04-32E1-914B-85F8-36125B5B18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880" y="4826369"/>
            <a:ext cx="504431" cy="2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5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BC429A-8554-5447-BDE0-BA03BF8CA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727" y="4787900"/>
            <a:ext cx="587028" cy="29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2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91440"/>
            <a:ext cx="8778172" cy="4404360"/>
          </a:xfrm>
        </p:spPr>
        <p:txBody>
          <a:bodyPr/>
          <a:lstStyle>
            <a:lvl1pPr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</p:spTree>
    <p:extLst>
      <p:ext uri="{BB962C8B-B14F-4D97-AF65-F5344CB8AC3E}">
        <p14:creationId xmlns:p14="http://schemas.microsoft.com/office/powerpoint/2010/main" val="52986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01168"/>
            <a:ext cx="5562534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F2485A-B69E-154E-BF16-FB1DDF263A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786" y="4787900"/>
            <a:ext cx="557297" cy="2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6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46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91456" y="201168"/>
            <a:ext cx="4123944" cy="4294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b="1" dirty="0">
                <a:latin typeface="IBM Plex Sans" panose="020B0503050203000203" pitchFamily="34" charset="77"/>
              </a:rPr>
              <a:t>#</a:t>
            </a:r>
            <a:r>
              <a:rPr lang="en-US" b="1" dirty="0" err="1">
                <a:latin typeface="IBM Plex Sans" panose="020B0503050203000203" pitchFamily="34" charset="77"/>
              </a:rPr>
              <a:t>GoodTechIBM</a:t>
            </a:r>
            <a:r>
              <a:rPr lang="en-US" dirty="0"/>
              <a:t> | Group Name / DOC ID / Month XX,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86600" y="4787900"/>
            <a:ext cx="1828732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-109730" y="-110490"/>
            <a:ext cx="9364220" cy="536448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/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/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/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/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71975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64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57" r:id="rId20"/>
    <p:sldLayoutId id="2147483944" r:id="rId21"/>
    <p:sldLayoutId id="2147483945" r:id="rId22"/>
    <p:sldLayoutId id="2147483946" r:id="rId23"/>
    <p:sldLayoutId id="2147483947" r:id="rId24"/>
    <p:sldLayoutId id="2147483948" r:id="rId25"/>
    <p:sldLayoutId id="2147483949" r:id="rId26"/>
    <p:sldLayoutId id="2147483950" r:id="rId27"/>
    <p:sldLayoutId id="2147483951" r:id="rId28"/>
    <p:sldLayoutId id="2147483952" r:id="rId29"/>
    <p:sldLayoutId id="2147483953" r:id="rId30"/>
    <p:sldLayoutId id="2147483954" r:id="rId31"/>
    <p:sldLayoutId id="2147483955" r:id="rId32"/>
    <p:sldLayoutId id="2147483956" r:id="rId33"/>
    <p:sldLayoutId id="2147483963" r:id="rId34"/>
    <p:sldLayoutId id="2147483965" r:id="rId35"/>
    <p:sldLayoutId id="2147483967" r:id="rId3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5pPr>
      <a:lvl6pPr marL="36256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6pPr>
      <a:lvl7pPr marL="72513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7pPr>
      <a:lvl8pPr marL="108769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8pPr>
      <a:lvl9pPr marL="145025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None/>
        <a:defRPr sz="14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1pPr>
      <a:lvl2pPr marL="171450" indent="-17145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4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2pPr>
      <a:lvl3pPr marL="342900" indent="-141288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4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3pPr>
      <a:lvl4pPr marL="628650" indent="-193675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400" baseline="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4pPr>
      <a:lvl5pPr marL="803275" indent="-17145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Font typeface=".AppleSystemUIFont" charset="-120"/>
        <a:buChar char="»"/>
        <a:tabLst/>
        <a:defRPr sz="14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5pPr>
      <a:lvl6pPr marL="1583701" indent="-12966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6pPr>
      <a:lvl7pPr marL="1946266" indent="-12966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7pPr>
      <a:lvl8pPr marL="2308831" indent="-12966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8pPr>
      <a:lvl9pPr marL="2671396" indent="-12966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725130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564" algn="l" defTabSz="725130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130" algn="l" defTabSz="725130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7693" algn="l" defTabSz="725130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258" algn="l" defTabSz="725130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2823" algn="l" defTabSz="725130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5387" algn="l" defTabSz="725130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7951" algn="l" defTabSz="725130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0516" algn="l" defTabSz="725130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2832">
          <p15:clr>
            <a:srgbClr val="F26B43"/>
          </p15:clr>
        </p15:guide>
        <p15:guide id="5" orient="horz" pos="3088">
          <p15:clr>
            <a:srgbClr val="F26B43"/>
          </p15:clr>
        </p15:guide>
        <p15:guide id="6" pos="2880">
          <p15:clr>
            <a:srgbClr val="F26B43"/>
          </p15:clr>
        </p15:guide>
        <p15:guide id="7" pos="2736">
          <p15:clr>
            <a:srgbClr val="F26B43"/>
          </p15:clr>
        </p15:guide>
        <p15:guide id="8" pos="1440">
          <p15:clr>
            <a:srgbClr val="F26B43"/>
          </p15:clr>
        </p15:guide>
        <p15:guide id="9" pos="3024">
          <p15:clr>
            <a:srgbClr val="F26B43"/>
          </p15:clr>
        </p15:guide>
        <p15:guide id="10" pos="1296">
          <p15:clr>
            <a:srgbClr val="F26B43"/>
          </p15:clr>
        </p15:guide>
        <p15:guide id="11" pos="1584">
          <p15:clr>
            <a:srgbClr val="F26B43"/>
          </p15:clr>
        </p15:guide>
        <p15:guide id="12" pos="4320">
          <p15:clr>
            <a:srgbClr val="F26B43"/>
          </p15:clr>
        </p15:guide>
        <p15:guide id="13" pos="4176">
          <p15:clr>
            <a:srgbClr val="F26B43"/>
          </p15:clr>
        </p15:guide>
        <p15:guide id="14" pos="4464">
          <p15:clr>
            <a:srgbClr val="F26B43"/>
          </p15:clr>
        </p15:guide>
        <p15:guide id="15" orient="horz" pos="412">
          <p15:clr>
            <a:srgbClr val="F26B43"/>
          </p15:clr>
        </p15:guide>
        <p15:guide id="17" orient="horz" pos="812">
          <p15:clr>
            <a:srgbClr val="F26B43"/>
          </p15:clr>
        </p15:guide>
        <p15:guide id="18" orient="horz" pos="1620">
          <p15:clr>
            <a:srgbClr val="F26B43"/>
          </p15:clr>
        </p15:guide>
        <p15:guide id="19" orient="horz" pos="1216">
          <p15:clr>
            <a:srgbClr val="F26B43"/>
          </p15:clr>
        </p15:guide>
        <p15:guide id="20" orient="horz" pos="2022">
          <p15:clr>
            <a:srgbClr val="F26B43"/>
          </p15:clr>
        </p15:guide>
        <p15:guide id="21" orient="horz" pos="24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techadv@us.ibm.com" TargetMode="External"/><Relationship Id="rId2" Type="http://schemas.openxmlformats.org/officeDocument/2006/relationships/hyperlink" Target="http://www.ptech.org/open-p-tech/schools-non-governmental-organisation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techusr@us.ibm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A0A30-E1E0-8D4C-BBA2-E5E788765C32}"/>
              </a:ext>
            </a:extLst>
          </p:cNvPr>
          <p:cNvSpPr txBox="1"/>
          <p:nvPr/>
        </p:nvSpPr>
        <p:spPr>
          <a:xfrm>
            <a:off x="2988072" y="2996410"/>
            <a:ext cx="3167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  <a:latin typeface="IBM Plex Sans" charset="0"/>
                <a:ea typeface="IBM Plex Sans" charset="0"/>
                <a:cs typeface="IBM Plex Sans" charset="0"/>
              </a:rPr>
              <a:t>https://</a:t>
            </a:r>
            <a:r>
              <a:rPr lang="en-GB" sz="1400" dirty="0" err="1">
                <a:solidFill>
                  <a:srgbClr val="0070C0"/>
                </a:solidFill>
                <a:latin typeface="IBM Plex Sans" charset="0"/>
                <a:ea typeface="IBM Plex Sans" charset="0"/>
                <a:cs typeface="IBM Plex Sans" charset="0"/>
              </a:rPr>
              <a:t>www.ptech.org</a:t>
            </a:r>
            <a:r>
              <a:rPr lang="en-GB" sz="1400" dirty="0">
                <a:solidFill>
                  <a:srgbClr val="0070C0"/>
                </a:solidFill>
                <a:latin typeface="IBM Plex Sans" charset="0"/>
                <a:ea typeface="IBM Plex Sans" charset="0"/>
                <a:cs typeface="IBM Plex Sans" charset="0"/>
              </a:rPr>
              <a:t>/open-p-tech/</a:t>
            </a:r>
            <a:endParaRPr lang="en-CZ" sz="1400" dirty="0">
              <a:solidFill>
                <a:srgbClr val="0070C0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D45768-AF9C-8E49-99DF-27814F70E039}"/>
              </a:ext>
            </a:extLst>
          </p:cNvPr>
          <p:cNvSpPr txBox="1"/>
          <p:nvPr/>
        </p:nvSpPr>
        <p:spPr>
          <a:xfrm>
            <a:off x="487750" y="1777758"/>
            <a:ext cx="816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800" dirty="0"/>
              <a:t>Bezplatné digitálne vzdelávania </a:t>
            </a:r>
            <a:r>
              <a:rPr lang="sk-SK" sz="1800" dirty="0" err="1"/>
              <a:t>tech</a:t>
            </a:r>
            <a:r>
              <a:rPr lang="sk-SK" sz="1800" dirty="0"/>
              <a:t> a profesionálnych zručností budúcnosti!</a:t>
            </a:r>
          </a:p>
        </p:txBody>
      </p:sp>
    </p:spTree>
    <p:extLst>
      <p:ext uri="{BB962C8B-B14F-4D97-AF65-F5344CB8AC3E}">
        <p14:creationId xmlns:p14="http://schemas.microsoft.com/office/powerpoint/2010/main" val="366540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95BD7D2-A22E-CD4F-9E71-11AF04CB1E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>
                <a:latin typeface="IBM Plex Sans" panose="020B0503050203000203" pitchFamily="34" charset="77"/>
              </a:rPr>
              <a:t>#GoodTechIBM</a:t>
            </a:r>
            <a:r>
              <a:rPr lang="en-US"/>
              <a:t> | Group Name / DOC ID / Month XX, 2019</a:t>
            </a:r>
            <a:endParaRPr lang="en-US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F78E047-D670-FF4E-AC8C-C663121B8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29" y="232708"/>
            <a:ext cx="3584141" cy="18000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FBC3BD0-36E6-9F4F-B44A-8D58AFD94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434" y="788292"/>
            <a:ext cx="2221875" cy="180000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2E69F22B-4CA6-2A4C-B403-CE5EBE1C9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747" y="1884286"/>
            <a:ext cx="2509584" cy="152601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FEAB3E6-643B-294A-B8F9-FEB51C4EF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66" y="2788096"/>
            <a:ext cx="2812413" cy="152601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081E100-3C41-E74B-BA8C-D68099082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385" y="3551105"/>
            <a:ext cx="3657615" cy="148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7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04A45-F4BF-1541-8638-392C21AD6C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315200" y="4787900"/>
            <a:ext cx="1828800" cy="166688"/>
          </a:xfrm>
        </p:spPr>
        <p:txBody>
          <a:bodyPr/>
          <a:lstStyle/>
          <a:p>
            <a:fld id="{59395FB3-9C97-154F-86B2-7E381B951268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430A78D-7D92-ED4D-BDDE-CF5127C8B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29650"/>
              </p:ext>
            </p:extLst>
          </p:nvPr>
        </p:nvGraphicFramePr>
        <p:xfrm>
          <a:off x="228600" y="654050"/>
          <a:ext cx="8686732" cy="4239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60">
                  <a:extLst>
                    <a:ext uri="{9D8B030D-6E8A-4147-A177-3AD203B41FA5}">
                      <a16:colId xmlns:a16="http://schemas.microsoft.com/office/drawing/2014/main" val="138960640"/>
                    </a:ext>
                  </a:extLst>
                </a:gridCol>
                <a:gridCol w="8325672">
                  <a:extLst>
                    <a:ext uri="{9D8B030D-6E8A-4147-A177-3AD203B41FA5}">
                      <a16:colId xmlns:a16="http://schemas.microsoft.com/office/drawing/2014/main" val="1105084386"/>
                    </a:ext>
                  </a:extLst>
                </a:gridCol>
              </a:tblGrid>
              <a:tr h="679963">
                <a:tc rowSpan="2">
                  <a:txBody>
                    <a:bodyPr/>
                    <a:lstStyle/>
                    <a:p>
                      <a:r>
                        <a:rPr lang="sk-SK" sz="1200" b="1" i="0" noProof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5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i="0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IBM Plex Sans" panose="020B0503050203000203" pitchFamily="34" charset="0"/>
                        </a:rPr>
                        <a:t>Digitálne odznaky uznávané v odvetví IT: </a:t>
                      </a:r>
                      <a:r>
                        <a:rPr lang="sk-SK" sz="1200" b="0" i="0" noProof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</a:rPr>
                        <a:t>Študenti a vyučujúci môžu získať rovnaké vzdelávanie ako získavajú zamestnanci IBM a ďalší profesionáli vo svojej práci. Je to skvelá príležitosť ako vo svojom životopise vyzdvihnúť svoje vedomosti.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222564"/>
                  </a:ext>
                </a:extLst>
              </a:tr>
              <a:tr h="734069">
                <a:tc vMerge="1">
                  <a:txBody>
                    <a:bodyPr/>
                    <a:lstStyle/>
                    <a:p>
                      <a:endParaRPr lang="en-US" sz="1200" b="1" i="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b="0" i="0" noProof="0">
                        <a:solidFill>
                          <a:schemeClr val="tx1"/>
                        </a:solidFill>
                        <a:latin typeface="IBM Plex Sans" panose="020B050305020300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77252"/>
                  </a:ext>
                </a:extLst>
              </a:tr>
              <a:tr h="675118">
                <a:tc>
                  <a:txBody>
                    <a:bodyPr/>
                    <a:lstStyle/>
                    <a:p>
                      <a:r>
                        <a:rPr lang="sk-SK" sz="1200" b="1" i="0" noProof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5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i="0" kern="1200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IBM Plex Sans" panose="020B0503050203000203" pitchFamily="34" charset="0"/>
                          <a:ea typeface="+mn-ea"/>
                          <a:cs typeface="+mn-cs"/>
                        </a:rPr>
                        <a:t>Obsah pre študentov na mieru: </a:t>
                      </a:r>
                      <a:r>
                        <a:rPr lang="sk-SK" sz="1200" b="0" i="0" kern="1200" noProof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+mn-cs"/>
                        </a:rPr>
                        <a:t>Neočakávame, že študenti začnú okamžite so zhodnými kurzami ako profesionáli. Preto náš tým vytvoril vstupné vzdelávanie, ktoré študentom poskytuje oporu pri získavaní profesionálnych kurzov v neskoršej kariére.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399398"/>
                  </a:ext>
                </a:extLst>
              </a:tr>
              <a:tr h="790343">
                <a:tc rowSpan="2">
                  <a:txBody>
                    <a:bodyPr/>
                    <a:lstStyle/>
                    <a:p>
                      <a:r>
                        <a:rPr lang="sk-SK" sz="1200" b="1" i="0" noProof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1800"/>
                        </a:spcAft>
                        <a:buFont typeface="+mj-lt"/>
                        <a:buNone/>
                      </a:pPr>
                      <a:r>
                        <a:rPr lang="sk-SK" sz="1200" b="1" i="0" kern="1200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IBM Plex Sans" panose="020B0503050203000203" pitchFamily="34" charset="0"/>
                          <a:ea typeface="+mn-ea"/>
                          <a:cs typeface="+mn-cs"/>
                        </a:rPr>
                        <a:t>Špeciálny obsah pre vyučujúcich: </a:t>
                      </a:r>
                      <a:r>
                        <a:rPr lang="sk-SK" sz="1200" b="0" i="0" kern="1200" noProof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+mn-cs"/>
                        </a:rPr>
                        <a:t>Špeciálny obsah poskytuje vyučujúcim návrhy ako používať digitálne vzdelávanie ako základ pre študentské projekty. Vyučujúci majú prístup k rozhraniu, kde môžu sledovať pokroky študenta a pridávať obsah z ďalších overených online zdrojov podľa konkrétnych potrieb študenta.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059399"/>
                  </a:ext>
                </a:extLst>
              </a:tr>
              <a:tr h="679963">
                <a:tc vMerge="1">
                  <a:txBody>
                    <a:bodyPr/>
                    <a:lstStyle/>
                    <a:p>
                      <a:endParaRPr lang="en-US" sz="1200" b="1" i="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b="0" i="0" kern="1200" noProof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688468"/>
                  </a:ext>
                </a:extLst>
              </a:tr>
              <a:tr h="679963">
                <a:tc>
                  <a:txBody>
                    <a:bodyPr/>
                    <a:lstStyle/>
                    <a:p>
                      <a:r>
                        <a:rPr lang="sk-SK" sz="1200" b="1" i="0" noProof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1800"/>
                        </a:spcAft>
                        <a:buFont typeface="+mj-lt"/>
                        <a:buNone/>
                      </a:pPr>
                      <a:r>
                        <a:rPr lang="sk-SK" sz="1200" b="1" i="0" kern="1200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IBM Plex Sans" panose="020B0503050203000203" pitchFamily="34" charset="0"/>
                          <a:ea typeface="+mn-ea"/>
                          <a:cs typeface="+mn-cs"/>
                        </a:rPr>
                        <a:t>Zamerať študentov na novo vznikajúce profesie a zručnosti: </a:t>
                      </a:r>
                      <a:r>
                        <a:rPr lang="sk-SK" sz="1200" b="0" i="0" kern="1200" noProof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+mn-cs"/>
                        </a:rPr>
                        <a:t>Študenti môžu získať informácie o novo vznikajúcich technológiách, čo im pomôže v ich ďalšej kariére.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629360"/>
                  </a:ext>
                </a:extLst>
              </a:tr>
            </a:tbl>
          </a:graphicData>
        </a:graphic>
      </p:graphicFrame>
      <p:pic>
        <p:nvPicPr>
          <p:cNvPr id="9" name="Picture 8" descr="Example of Open P-TECH digital badges">
            <a:extLst>
              <a:ext uri="{FF2B5EF4-FFF2-40B4-BE49-F238E27FC236}">
                <a16:creationId xmlns:a16="http://schemas.microsoft.com/office/drawing/2014/main" id="{C2F964FE-A58B-C145-9363-12AB946774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44" y="1233654"/>
            <a:ext cx="3379279" cy="903761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xample of Open P-TECH teacher content">
            <a:extLst>
              <a:ext uri="{FF2B5EF4-FFF2-40B4-BE49-F238E27FC236}">
                <a16:creationId xmlns:a16="http://schemas.microsoft.com/office/drawing/2014/main" id="{47B9078C-1376-BE45-B980-F91CB0640C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44" y="3368255"/>
            <a:ext cx="5818909" cy="827730"/>
          </a:xfrm>
          <a:prstGeom prst="rect">
            <a:avLst/>
          </a:prstGeom>
          <a:ln>
            <a:noFill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A291642-5FA8-4A42-BBFC-14A2875ACD78}"/>
              </a:ext>
            </a:extLst>
          </p:cNvPr>
          <p:cNvSpPr txBox="1">
            <a:spLocks/>
          </p:cNvSpPr>
          <p:nvPr/>
        </p:nvSpPr>
        <p:spPr>
          <a:xfrm>
            <a:off x="210312" y="201168"/>
            <a:ext cx="4142232" cy="45288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HelvNeue Light for IBM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HelvNeue Light for IBM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HelvNeue Light for IBM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HelvNeue Light for IBM" pitchFamily="34" charset="0"/>
              </a:defRPr>
            </a:lvl5pPr>
            <a:lvl6pPr marL="36256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HelvNeue Light for IBM" pitchFamily="34" charset="0"/>
              </a:defRPr>
            </a:lvl6pPr>
            <a:lvl7pPr marL="72513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HelvNeue Light for IBM" pitchFamily="34" charset="0"/>
              </a:defRPr>
            </a:lvl7pPr>
            <a:lvl8pPr marL="108769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HelvNeue Light for IBM" pitchFamily="34" charset="0"/>
              </a:defRPr>
            </a:lvl8pPr>
            <a:lvl9pPr marL="145025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HelvNeue Light for IBM" pitchFamily="34" charset="0"/>
              </a:defRPr>
            </a:lvl9pPr>
          </a:lstStyle>
          <a:p>
            <a:pPr defTabSz="914400"/>
            <a:r>
              <a:rPr lang="sk-SK" kern="0" dirty="0"/>
              <a:t>Open P-TECH ponúka:</a:t>
            </a:r>
          </a:p>
        </p:txBody>
      </p:sp>
    </p:spTree>
    <p:extLst>
      <p:ext uri="{BB962C8B-B14F-4D97-AF65-F5344CB8AC3E}">
        <p14:creationId xmlns:p14="http://schemas.microsoft.com/office/powerpoint/2010/main" val="28128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itle 2">
            <a:extLst>
              <a:ext uri="{FF2B5EF4-FFF2-40B4-BE49-F238E27FC236}">
                <a16:creationId xmlns:a16="http://schemas.microsoft.com/office/drawing/2014/main" id="{6391D2BD-2F35-4746-9F8F-B6A11209E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201168"/>
            <a:ext cx="9144000" cy="937957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ctr" eaLnBrk="1" hangingPunct="1"/>
            <a:br>
              <a:rPr lang="cs-CZ" altLang="en-US" sz="2400" b="1" dirty="0">
                <a:solidFill>
                  <a:schemeClr val="bg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rPr>
            </a:br>
            <a:r>
              <a:rPr lang="cs-CZ" altLang="en-US" sz="2400" b="1" dirty="0">
                <a:solidFill>
                  <a:schemeClr val="bg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rPr>
              <a:t>SÚČASNÁ PONUKA OPEN P-TECH </a:t>
            </a:r>
            <a:endParaRPr lang="cs-CZ" altLang="en-US" sz="2400" dirty="0">
              <a:solidFill>
                <a:schemeClr val="bg1"/>
              </a:solidFill>
              <a:latin typeface="IBM Plex Sans" panose="020B0503050203000203" pitchFamily="34" charset="0"/>
              <a:ea typeface="IBM Plex Sans" panose="020B0503050203000203" pitchFamily="34" charset="0"/>
              <a:cs typeface="IBM Plex Sans" panose="020B0503050203000203" pitchFamily="34" charset="0"/>
            </a:endParaRPr>
          </a:p>
        </p:txBody>
      </p:sp>
      <p:sp>
        <p:nvSpPr>
          <p:cNvPr id="51203" name="Content Placeholder 4">
            <a:extLst>
              <a:ext uri="{FF2B5EF4-FFF2-40B4-BE49-F238E27FC236}">
                <a16:creationId xmlns:a16="http://schemas.microsoft.com/office/drawing/2014/main" id="{9D4A1529-060B-CC48-ADAF-19587CB81C9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410859" y="1168494"/>
            <a:ext cx="4308529" cy="3773838"/>
          </a:xfrm>
          <a:noFill/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sk-SK" altLang="en-US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ea typeface="IBM Plex Sans" panose="020B0503050203000203" pitchFamily="34" charset="0"/>
              <a:cs typeface="IBM Plex Sans" panose="020B0503050203000203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300" dirty="0">
                <a:solidFill>
                  <a:schemeClr val="accent4">
                    <a:lumMod val="50000"/>
                  </a:schemeClr>
                </a:solidFill>
              </a:rPr>
              <a:t>Čo je to AI? (certifikát)</a:t>
            </a:r>
          </a:p>
          <a:p>
            <a:pPr>
              <a:buClr>
                <a:schemeClr val="bg1"/>
              </a:buClr>
            </a:pPr>
            <a:r>
              <a:rPr lang="sk-SK" sz="2300" dirty="0"/>
              <a:t>Čo je to </a:t>
            </a:r>
            <a:r>
              <a:rPr lang="sk-SK" sz="2300" dirty="0" err="1"/>
              <a:t>IoT</a:t>
            </a:r>
            <a:r>
              <a:rPr lang="sk-SK" sz="2300" dirty="0"/>
              <a:t>?</a:t>
            </a:r>
          </a:p>
          <a:p>
            <a:pPr>
              <a:buClr>
                <a:schemeClr val="bg1"/>
              </a:buClr>
            </a:pPr>
            <a:r>
              <a:rPr lang="sk-SK" sz="2300" dirty="0"/>
              <a:t>Čo znamená </a:t>
            </a:r>
            <a:r>
              <a:rPr lang="sk-SK" sz="2300" dirty="0" err="1"/>
              <a:t>Agile</a:t>
            </a:r>
            <a:r>
              <a:rPr lang="sk-SK" sz="2300" dirty="0"/>
              <a:t>?</a:t>
            </a:r>
          </a:p>
          <a:p>
            <a:pPr>
              <a:buClr>
                <a:schemeClr val="bg1"/>
              </a:buClr>
            </a:pPr>
            <a:r>
              <a:rPr lang="sk-SK" sz="2300" dirty="0">
                <a:solidFill>
                  <a:schemeClr val="accent4">
                    <a:lumMod val="50000"/>
                  </a:schemeClr>
                </a:solidFill>
              </a:rPr>
              <a:t>Úvod do </a:t>
            </a:r>
            <a:r>
              <a:rPr lang="sk-SK" sz="2300" dirty="0" err="1">
                <a:solidFill>
                  <a:schemeClr val="accent4">
                    <a:lumMod val="50000"/>
                  </a:schemeClr>
                </a:solidFill>
              </a:rPr>
              <a:t>Mindfulness</a:t>
            </a:r>
            <a:r>
              <a:rPr lang="sk-SK" sz="2300" dirty="0">
                <a:solidFill>
                  <a:schemeClr val="accent4">
                    <a:lumMod val="50000"/>
                  </a:schemeClr>
                </a:solidFill>
              </a:rPr>
              <a:t> (certifikát)</a:t>
            </a:r>
          </a:p>
          <a:p>
            <a:pPr>
              <a:buClr>
                <a:schemeClr val="bg1"/>
              </a:buClr>
            </a:pPr>
            <a:r>
              <a:rPr lang="sk-SK" sz="2300" dirty="0">
                <a:solidFill>
                  <a:schemeClr val="accent4">
                    <a:lumMod val="50000"/>
                  </a:schemeClr>
                </a:solidFill>
              </a:rPr>
              <a:t>Úvod do </a:t>
            </a:r>
            <a:r>
              <a:rPr lang="sk-SK" sz="2300" dirty="0" err="1">
                <a:solidFill>
                  <a:schemeClr val="accent4">
                    <a:lumMod val="50000"/>
                  </a:schemeClr>
                </a:solidFill>
              </a:rPr>
              <a:t>Data</a:t>
            </a:r>
            <a:r>
              <a:rPr lang="sk-SK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k-SK" sz="2300" dirty="0" err="1">
                <a:solidFill>
                  <a:schemeClr val="accent4">
                    <a:lumMod val="50000"/>
                  </a:schemeClr>
                </a:solidFill>
              </a:rPr>
              <a:t>Science</a:t>
            </a:r>
            <a:r>
              <a:rPr lang="sk-SK" sz="2300" dirty="0">
                <a:solidFill>
                  <a:schemeClr val="accent4">
                    <a:lumMod val="50000"/>
                  </a:schemeClr>
                </a:solidFill>
              </a:rPr>
              <a:t> (certifikát)</a:t>
            </a:r>
          </a:p>
          <a:p>
            <a:pPr>
              <a:buClr>
                <a:schemeClr val="bg1"/>
              </a:buClr>
            </a:pPr>
            <a:r>
              <a:rPr lang="sk-SK" sz="2300" dirty="0">
                <a:solidFill>
                  <a:schemeClr val="accent4">
                    <a:lumMod val="50000"/>
                  </a:schemeClr>
                </a:solidFill>
              </a:rPr>
              <a:t>Čo je to </a:t>
            </a:r>
            <a:r>
              <a:rPr lang="sk-SK" sz="2300" dirty="0" err="1">
                <a:solidFill>
                  <a:schemeClr val="accent4">
                    <a:lumMod val="50000"/>
                  </a:schemeClr>
                </a:solidFill>
              </a:rPr>
              <a:t>Blockchain</a:t>
            </a:r>
            <a:r>
              <a:rPr lang="sk-SK" sz="2300" dirty="0">
                <a:solidFill>
                  <a:schemeClr val="accent4">
                    <a:lumMod val="50000"/>
                  </a:schemeClr>
                </a:solidFill>
              </a:rPr>
              <a:t>? (certifikát)</a:t>
            </a:r>
          </a:p>
          <a:p>
            <a:pPr>
              <a:buClr>
                <a:schemeClr val="bg1"/>
              </a:buClr>
            </a:pPr>
            <a:r>
              <a:rPr lang="sk-SK" sz="2300" dirty="0" err="1"/>
              <a:t>Cloud</a:t>
            </a:r>
            <a:r>
              <a:rPr lang="sk-SK" sz="2300" dirty="0"/>
              <a:t> - základy</a:t>
            </a:r>
          </a:p>
          <a:p>
            <a:pPr>
              <a:buClr>
                <a:schemeClr val="bg1"/>
              </a:buClr>
            </a:pPr>
            <a:r>
              <a:rPr lang="sk-SK" sz="2300" dirty="0">
                <a:solidFill>
                  <a:schemeClr val="accent4">
                    <a:lumMod val="50000"/>
                  </a:schemeClr>
                </a:solidFill>
              </a:rPr>
              <a:t>Čo znamená Design </a:t>
            </a:r>
            <a:r>
              <a:rPr lang="sk-SK" sz="2300" dirty="0" err="1">
                <a:solidFill>
                  <a:schemeClr val="accent4">
                    <a:lumMod val="50000"/>
                  </a:schemeClr>
                </a:solidFill>
              </a:rPr>
              <a:t>Thinking</a:t>
            </a:r>
            <a:r>
              <a:rPr lang="sk-SK" sz="2300" dirty="0">
                <a:solidFill>
                  <a:schemeClr val="accent4">
                    <a:lumMod val="50000"/>
                  </a:schemeClr>
                </a:solidFill>
              </a:rPr>
              <a:t>? (certifikát) </a:t>
            </a:r>
          </a:p>
          <a:p>
            <a:pPr>
              <a:buClr>
                <a:schemeClr val="bg1"/>
              </a:buClr>
            </a:pPr>
            <a:r>
              <a:rPr lang="sk-SK" sz="2300" dirty="0" err="1">
                <a:solidFill>
                  <a:schemeClr val="accent4">
                    <a:lumMod val="50000"/>
                  </a:schemeClr>
                </a:solidFill>
              </a:rPr>
              <a:t>Cyber</a:t>
            </a:r>
            <a:r>
              <a:rPr lang="sk-SK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k-SK" sz="2300" dirty="0" err="1">
                <a:solidFill>
                  <a:schemeClr val="accent4">
                    <a:lumMod val="50000"/>
                  </a:schemeClr>
                </a:solidFill>
              </a:rPr>
              <a:t>Security</a:t>
            </a:r>
            <a:r>
              <a:rPr lang="sk-SK" sz="2300" dirty="0">
                <a:solidFill>
                  <a:schemeClr val="accent4">
                    <a:lumMod val="50000"/>
                  </a:schemeClr>
                </a:solidFill>
              </a:rPr>
              <a:t> základy (certifikát)</a:t>
            </a:r>
          </a:p>
          <a:p>
            <a:pPr>
              <a:buClr>
                <a:schemeClr val="bg1"/>
              </a:buClr>
            </a:pPr>
            <a:r>
              <a:rPr lang="sk-SK" sz="2300" dirty="0"/>
              <a:t>Čo je to </a:t>
            </a:r>
            <a:r>
              <a:rPr lang="sk-SK" sz="2300" dirty="0" err="1"/>
              <a:t>Cybersecurity</a:t>
            </a:r>
            <a:r>
              <a:rPr lang="sk-SK" sz="2300" dirty="0"/>
              <a:t>?</a:t>
            </a:r>
          </a:p>
          <a:p>
            <a:pPr>
              <a:buClr>
                <a:schemeClr val="bg1"/>
              </a:buClr>
            </a:pPr>
            <a:r>
              <a:rPr lang="sk-SK" sz="2300" dirty="0">
                <a:solidFill>
                  <a:schemeClr val="accent4">
                    <a:lumMod val="50000"/>
                  </a:schemeClr>
                </a:solidFill>
              </a:rPr>
              <a:t>Professional </a:t>
            </a:r>
            <a:r>
              <a:rPr lang="sk-SK" sz="2300" dirty="0" err="1">
                <a:solidFill>
                  <a:schemeClr val="accent4">
                    <a:lumMod val="50000"/>
                  </a:schemeClr>
                </a:solidFill>
              </a:rPr>
              <a:t>Skills</a:t>
            </a:r>
            <a:r>
              <a:rPr lang="sk-SK" sz="2300" dirty="0">
                <a:solidFill>
                  <a:schemeClr val="accent4">
                    <a:lumMod val="50000"/>
                  </a:schemeClr>
                </a:solidFill>
              </a:rPr>
              <a:t> 101 (certifikát)</a:t>
            </a:r>
          </a:p>
          <a:p>
            <a:pPr>
              <a:buClr>
                <a:schemeClr val="bg1"/>
              </a:buClr>
            </a:pPr>
            <a:r>
              <a:rPr lang="sk-SK" sz="2300" dirty="0"/>
              <a:t>Zdroje pro vyučujúcich</a:t>
            </a:r>
          </a:p>
        </p:txBody>
      </p:sp>
      <p:sp>
        <p:nvSpPr>
          <p:cNvPr id="40965" name="Slide Number Placeholder 7">
            <a:extLst>
              <a:ext uri="{FF2B5EF4-FFF2-40B4-BE49-F238E27FC236}">
                <a16:creationId xmlns:a16="http://schemas.microsoft.com/office/drawing/2014/main" id="{4A6162A3-64CD-804F-BE62-BD4DFFABD0A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400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328198B4-4E95-8148-B3CA-8161F9A6EA23}" type="slidenum">
              <a:rPr lang="cs-CZ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en-US" sz="600" dirty="0">
              <a:solidFill>
                <a:schemeClr val="bg1"/>
              </a:solidFill>
            </a:endParaRP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E92895-EE8E-EC4C-AA19-B5583F5AE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266" y="1548802"/>
            <a:ext cx="1897108" cy="1897108"/>
          </a:xfrm>
          <a:prstGeom prst="rect">
            <a:avLst/>
          </a:prstGeom>
        </p:spPr>
      </p:pic>
      <p:pic>
        <p:nvPicPr>
          <p:cNvPr id="19" name="Picture 18" descr="A picture containing food&#10;&#10;Description automatically generated">
            <a:extLst>
              <a:ext uri="{FF2B5EF4-FFF2-40B4-BE49-F238E27FC236}">
                <a16:creationId xmlns:a16="http://schemas.microsoft.com/office/drawing/2014/main" id="{153BB9D3-8762-BA4A-852C-DFD9BF855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950" y="1219881"/>
            <a:ext cx="1742500" cy="1634017"/>
          </a:xfrm>
          <a:prstGeom prst="rect">
            <a:avLst/>
          </a:prstGeom>
        </p:spPr>
      </p:pic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:a16="http://schemas.microsoft.com/office/drawing/2014/main" id="{F90A4642-FFA7-8647-B6E2-DAE80DBE8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574" y="3035128"/>
            <a:ext cx="2177140" cy="1744800"/>
          </a:xfrm>
          <a:prstGeom prst="rect">
            <a:avLst/>
          </a:prstGeom>
        </p:spPr>
      </p:pic>
      <p:pic>
        <p:nvPicPr>
          <p:cNvPr id="23" name="Picture 22" descr="A picture containing room, sign&#10;&#10;Description automatically generated">
            <a:extLst>
              <a:ext uri="{FF2B5EF4-FFF2-40B4-BE49-F238E27FC236}">
                <a16:creationId xmlns:a16="http://schemas.microsoft.com/office/drawing/2014/main" id="{818BDC85-A713-944D-A822-363EC9B88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570" y="1640600"/>
            <a:ext cx="1435100" cy="1435100"/>
          </a:xfrm>
          <a:prstGeom prst="rect">
            <a:avLst/>
          </a:prstGeom>
        </p:spPr>
      </p:pic>
      <p:pic>
        <p:nvPicPr>
          <p:cNvPr id="21" name="Picture 20" descr="A picture containing sign, holding, room, green&#10;&#10;Description automatically generated">
            <a:extLst>
              <a:ext uri="{FF2B5EF4-FFF2-40B4-BE49-F238E27FC236}">
                <a16:creationId xmlns:a16="http://schemas.microsoft.com/office/drawing/2014/main" id="{5097A15F-1C04-9745-B95C-6D1C8B55C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6151" y="2705131"/>
            <a:ext cx="2034225" cy="2034225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A79934C-73B5-0642-A15C-E1B2DAA3CA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9266" y="1204800"/>
            <a:ext cx="1577912" cy="1577912"/>
          </a:xfrm>
          <a:prstGeom prst="rect">
            <a:avLst/>
          </a:prstGeom>
        </p:spPr>
      </p:pic>
      <p:pic>
        <p:nvPicPr>
          <p:cNvPr id="17" name="Picture 16" descr="A picture containing device&#10;&#10;Description automatically generated">
            <a:extLst>
              <a:ext uri="{FF2B5EF4-FFF2-40B4-BE49-F238E27FC236}">
                <a16:creationId xmlns:a16="http://schemas.microsoft.com/office/drawing/2014/main" id="{6B82191A-AB7B-C04F-BE00-10892CAD78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2068" y="3195028"/>
            <a:ext cx="1607400" cy="16074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91CF9DC-1C2C-2B49-B0DD-68CDBE1D3D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8770" y="2300128"/>
            <a:ext cx="1897108" cy="18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2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768" y="201168"/>
            <a:ext cx="4142232" cy="80467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AKO SA ZAREGISTROVAŤ?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2126" y="823955"/>
            <a:ext cx="3393044" cy="4118377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Otvorená registrácia</a:t>
            </a:r>
          </a:p>
          <a:p>
            <a:r>
              <a:rPr lang="sk-SK" dirty="0"/>
              <a:t>Ktokoľvek kto hľadá prístup k Open P-TECH, môže prejsť na </a:t>
            </a:r>
            <a:r>
              <a:rPr lang="sk-SK" dirty="0" err="1"/>
              <a:t>open.ptech.org</a:t>
            </a:r>
            <a:r>
              <a:rPr lang="sk-SK" dirty="0"/>
              <a:t> (v nasledujúcom polroku plánujeme spustiť českú lokalizáciu)</a:t>
            </a:r>
          </a:p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Individuálna triedna registrácia</a:t>
            </a:r>
          </a:p>
          <a:p>
            <a:r>
              <a:rPr lang="sk-SK" dirty="0"/>
              <a:t>Na stránke môže administrátor, vyučujúci vyžiadať tiež registráciu školy/organizácie. Zaslaný URL, ktorý učiteľ prepošle študentom ich rovno zaregistruje do školského Open P-TECH účtu.</a:t>
            </a:r>
          </a:p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Hromadná registrácia</a:t>
            </a:r>
          </a:p>
          <a:p>
            <a:r>
              <a:rPr lang="sk-SK" dirty="0"/>
              <a:t>V prípade, že máme mená a emailové adresy študentov, môžeme vykonať aj hromadnú registráciu.</a:t>
            </a:r>
            <a:endParaRPr lang="sk-SK" b="1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1C57661-69A8-CD49-A9CB-21A1FF5FE5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9799" y="1005840"/>
            <a:ext cx="4522075" cy="3495592"/>
          </a:xfrm>
        </p:spPr>
      </p:pic>
    </p:spTree>
    <p:extLst>
      <p:ext uri="{BB962C8B-B14F-4D97-AF65-F5344CB8AC3E}">
        <p14:creationId xmlns:p14="http://schemas.microsoft.com/office/powerpoint/2010/main" val="184118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F06E-0969-0840-8520-A6895A67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" y="201168"/>
            <a:ext cx="6020007" cy="487090"/>
          </a:xfrm>
        </p:spPr>
        <p:txBody>
          <a:bodyPr/>
          <a:lstStyle/>
          <a:p>
            <a:r>
              <a:rPr lang="sk-SK" dirty="0"/>
              <a:t>Zaregistrujte svoju školu či organizáciu!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0275F8-B94E-824A-88D6-90E94DA2C77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0312" y="1078422"/>
            <a:ext cx="5671295" cy="3863909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sk-SK" sz="1400" dirty="0"/>
              <a:t>Navštívte naše </a:t>
            </a:r>
            <a:r>
              <a:rPr lang="sk-SK" sz="1400" dirty="0">
                <a:hlinkClick r:id="rId2"/>
              </a:rPr>
              <a:t>webové stránky</a:t>
            </a:r>
            <a:r>
              <a:rPr lang="sk-SK" sz="1400" dirty="0"/>
              <a:t> a požiadajte o založenie účtu Open P-TECH pre Vašu školu či organizáciu alebo kontaktujte </a:t>
            </a:r>
            <a:r>
              <a:rPr lang="sk-SK" sz="1400" dirty="0">
                <a:hlinkClick r:id="rId3"/>
              </a:rPr>
              <a:t>ptechadv@us.ibm.com</a:t>
            </a:r>
            <a:r>
              <a:rPr lang="sk-SK" sz="1400" dirty="0"/>
              <a:t> so žiadosťou o prístup.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sk-SK" sz="1400" dirty="0"/>
              <a:t>Určite vyučujúcich </a:t>
            </a:r>
            <a:r>
              <a:rPr lang="sk-SK" dirty="0"/>
              <a:t>a školu/inštitúciu</a:t>
            </a:r>
            <a:r>
              <a:rPr lang="sk-SK" sz="1400" dirty="0"/>
              <a:t>, ktorá bude za realizáciu Open P-TECH primárne </a:t>
            </a:r>
            <a:r>
              <a:rPr lang="sk-SK" dirty="0"/>
              <a:t>zo</a:t>
            </a:r>
            <a:r>
              <a:rPr lang="sk-SK" sz="1400" dirty="0"/>
              <a:t>dpovedná.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sk-SK" sz="1400" dirty="0"/>
              <a:t>Pre obdŕžanie správy od tímu Open P-TECH, pošlite </a:t>
            </a:r>
            <a:r>
              <a:rPr lang="sk-SK" dirty="0"/>
              <a:t>zo</a:t>
            </a:r>
            <a:r>
              <a:rPr lang="sk-SK" sz="1400" dirty="0"/>
              <a:t>znam zástupcov školy/inštitúcie, ktorý by mali získať administrátorský prístup.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sk-SK" sz="1400" dirty="0"/>
              <a:t>Administrátorom sú poskytnuté unikátne URL adresy prostredníctvom,</a:t>
            </a:r>
            <a:r>
              <a:rPr lang="sk-SK" dirty="0"/>
              <a:t> ktorých sa môžu študenti </a:t>
            </a:r>
            <a:r>
              <a:rPr lang="sk-SK" sz="1400" dirty="0"/>
              <a:t>registrovať.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sk-SK" sz="1400" dirty="0"/>
              <a:t>Neváhajte kedykoľvek kontaktovať </a:t>
            </a:r>
            <a:r>
              <a:rPr lang="sk-SK" sz="1400" dirty="0">
                <a:hlinkClick r:id="rId4"/>
              </a:rPr>
              <a:t>ptechusr@us.ibm.com</a:t>
            </a:r>
            <a:r>
              <a:rPr lang="sk-SK" sz="1400" dirty="0"/>
              <a:t> s akoukoľvek otázkou alebo </a:t>
            </a:r>
            <a:r>
              <a:rPr lang="sk-SK" dirty="0"/>
              <a:t>s</a:t>
            </a:r>
            <a:r>
              <a:rPr lang="sk-SK" sz="1400" dirty="0"/>
              <a:t>pätnou väzbou!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687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2E56664-2650-2943-A967-E14ED11AC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>
                <a:latin typeface="IBM Plex Sans" panose="020B0503050203000203" pitchFamily="34" charset="77"/>
              </a:rPr>
              <a:t>#GoodTechIBM</a:t>
            </a:r>
            <a:r>
              <a:rPr lang="en-US"/>
              <a:t> | Group Name / DOC ID / Month XX, 2019</a:t>
            </a:r>
            <a:endParaRPr lang="en-US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06918F3-D71D-414D-A76B-5F5806436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3519"/>
      </p:ext>
    </p:extLst>
  </p:cSld>
  <p:clrMapOvr>
    <a:masterClrMapping/>
  </p:clrMapOvr>
</p:sld>
</file>

<file path=ppt/theme/theme1.xml><?xml version="1.0" encoding="utf-8"?>
<a:theme xmlns:a="http://schemas.openxmlformats.org/drawingml/2006/main" name="IBM BxD 2018 black background">
  <a:themeElements>
    <a:clrScheme name="PTECH Pallete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20D5D2"/>
      </a:accent1>
      <a:accent2>
        <a:srgbClr val="0F6FFF"/>
      </a:accent2>
      <a:accent3>
        <a:srgbClr val="D0B0FF"/>
      </a:accent3>
      <a:accent4>
        <a:srgbClr val="0061FF"/>
      </a:accent4>
      <a:accent5>
        <a:srgbClr val="20D5D2"/>
      </a:accent5>
      <a:accent6>
        <a:srgbClr val="9FA5AD"/>
      </a:accent6>
      <a:hlink>
        <a:srgbClr val="0061FF"/>
      </a:hlink>
      <a:folHlink>
        <a:srgbClr val="30B0FF"/>
      </a:folHlink>
    </a:clrScheme>
    <a:fontScheme name="IBM Plex">
      <a:majorFont>
        <a:latin typeface="IBM Plex Sans SemiBold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4F0027"/>
    </a:custClr>
    <a:custClr name="Magenta 80">
      <a:srgbClr val="760A3A"/>
    </a:custClr>
    <a:custClr name="Magenta 70">
      <a:srgbClr val="A11950"/>
    </a:custClr>
    <a:custClr name="Magenta 60">
      <a:srgbClr val="D7306D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21260"/>
    </a:custClr>
    <a:custClr name="Purple 80">
      <a:srgbClr val="4F2196"/>
    </a:custClr>
    <a:custClr name="Purple 70">
      <a:srgbClr val="6E32C9"/>
    </a:custClr>
    <a:custClr name="Purple 60">
      <a:srgbClr val="924CFC"/>
    </a:custClr>
    <a:custClr name="Purple 50">
      <a:srgbClr val="A970FF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51B75"/>
    </a:custClr>
    <a:custClr name="Blue 80">
      <a:srgbClr val="0530AD"/>
    </a:custClr>
    <a:custClr name="Blue 70">
      <a:srgbClr val="054ADA"/>
    </a:custClr>
    <a:custClr name="Blue 60">
      <a:srgbClr val="0F6FFF"/>
    </a:custClr>
    <a:custClr name="Blue 50">
      <a:srgbClr val="418CFF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2B30"/>
    </a:custClr>
    <a:custClr name="Teal 80">
      <a:srgbClr val="004548"/>
    </a:custClr>
    <a:custClr name="Teal 70">
      <a:srgbClr val="006161"/>
    </a:custClr>
    <a:custClr name="Teal 60">
      <a:srgbClr val="008381"/>
    </a:custClr>
    <a:custClr name="Teal 50">
      <a:srgbClr val="009E9A"/>
    </a:custClr>
    <a:custClr name="Teal 40">
      <a:srgbClr val="00BAB6"/>
    </a:custClr>
    <a:custClr name="Teal 30">
      <a:srgbClr val="20D5D2"/>
    </a:custClr>
    <a:custClr name="Teal 20">
      <a:srgbClr val="87EDED"/>
    </a:custClr>
    <a:custClr name="Teal 10">
      <a:srgbClr val="DBFBFB"/>
    </a:custClr>
    <a:custClr name="Gray 100">
      <a:srgbClr val="171717"/>
    </a:custClr>
    <a:custClr name="Gray 90">
      <a:srgbClr val="252525"/>
    </a:custClr>
    <a:custClr name="Gray 80">
      <a:srgbClr val="3D3D3D"/>
    </a:custClr>
    <a:custClr name="Gray 70">
      <a:srgbClr val="565656"/>
    </a:custClr>
    <a:custClr name="Gray 60">
      <a:srgbClr val="767676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2018_V01_Plex" id="{0130C605-2B13-5741-AC70-71C6B2BE2C42}" vid="{356EA638-8589-4E4B-AFBE-3F325022DEBF}"/>
    </a:ext>
  </a:extLst>
</a:theme>
</file>

<file path=ppt/theme/theme2.xml><?xml version="1.0" encoding="utf-8"?>
<a:theme xmlns:a="http://schemas.openxmlformats.org/drawingml/2006/main" name="IBM BxD 2018 black background">
  <a:themeElements>
    <a:clrScheme name="Custom 53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757575"/>
      </a:accent1>
      <a:accent2>
        <a:srgbClr val="0F6DFF"/>
      </a:accent2>
      <a:accent3>
        <a:srgbClr val="D6316C"/>
      </a:accent3>
      <a:accent4>
        <a:srgbClr val="914BFA"/>
      </a:accent4>
      <a:accent5>
        <a:srgbClr val="008280"/>
      </a:accent5>
      <a:accent6>
        <a:srgbClr val="6E757D"/>
      </a:accent6>
      <a:hlink>
        <a:srgbClr val="0E6FFF"/>
      </a:hlink>
      <a:folHlink>
        <a:srgbClr val="6BA5FF"/>
      </a:folHlink>
    </a:clrScheme>
    <a:fontScheme name="IBM Plex">
      <a:majorFont>
        <a:latin typeface="IBM Plex Sans SemiBold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4F0027"/>
    </a:custClr>
    <a:custClr name="Magenta 80">
      <a:srgbClr val="760A3A"/>
    </a:custClr>
    <a:custClr name="Magenta 70">
      <a:srgbClr val="A11950"/>
    </a:custClr>
    <a:custClr name="Magenta 60">
      <a:srgbClr val="D7306D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21260"/>
    </a:custClr>
    <a:custClr name="Purple 80">
      <a:srgbClr val="4F2196"/>
    </a:custClr>
    <a:custClr name="Purple 70">
      <a:srgbClr val="6E32C9"/>
    </a:custClr>
    <a:custClr name="Purple 60">
      <a:srgbClr val="924CFC"/>
    </a:custClr>
    <a:custClr name="Purple 50">
      <a:srgbClr val="A970FF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51B75"/>
    </a:custClr>
    <a:custClr name="Blue 80">
      <a:srgbClr val="0530AD"/>
    </a:custClr>
    <a:custClr name="Blue 70">
      <a:srgbClr val="054ADA"/>
    </a:custClr>
    <a:custClr name="Blue 60">
      <a:srgbClr val="0F6FFF"/>
    </a:custClr>
    <a:custClr name="Blue 50">
      <a:srgbClr val="418CFF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2B30"/>
    </a:custClr>
    <a:custClr name="Teal 80">
      <a:srgbClr val="004548"/>
    </a:custClr>
    <a:custClr name="Teal 70">
      <a:srgbClr val="006161"/>
    </a:custClr>
    <a:custClr name="Teal 60">
      <a:srgbClr val="008381"/>
    </a:custClr>
    <a:custClr name="Teal 50">
      <a:srgbClr val="009E9A"/>
    </a:custClr>
    <a:custClr name="Teal 40">
      <a:srgbClr val="00BAB6"/>
    </a:custClr>
    <a:custClr name="Teal 30">
      <a:srgbClr val="20D5D2"/>
    </a:custClr>
    <a:custClr name="Teal 20">
      <a:srgbClr val="87EDED"/>
    </a:custClr>
    <a:custClr name="Teal 10">
      <a:srgbClr val="DBFBFB"/>
    </a:custClr>
    <a:custClr name="Gray 100">
      <a:srgbClr val="171717"/>
    </a:custClr>
    <a:custClr name="Gray 90">
      <a:srgbClr val="252525"/>
    </a:custClr>
    <a:custClr name="Gray 80">
      <a:srgbClr val="3D3D3D"/>
    </a:custClr>
    <a:custClr name="Gray 70">
      <a:srgbClr val="565656"/>
    </a:custClr>
    <a:custClr name="Gray 60">
      <a:srgbClr val="767676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ppt/theme/theme3.xml><?xml version="1.0" encoding="utf-8"?>
<a:theme xmlns:a="http://schemas.openxmlformats.org/drawingml/2006/main" name="IBM BxD 2018 black background">
  <a:themeElements>
    <a:clrScheme name="Custom 53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757575"/>
      </a:accent1>
      <a:accent2>
        <a:srgbClr val="0F6DFF"/>
      </a:accent2>
      <a:accent3>
        <a:srgbClr val="D6316C"/>
      </a:accent3>
      <a:accent4>
        <a:srgbClr val="914BFA"/>
      </a:accent4>
      <a:accent5>
        <a:srgbClr val="008280"/>
      </a:accent5>
      <a:accent6>
        <a:srgbClr val="6E757D"/>
      </a:accent6>
      <a:hlink>
        <a:srgbClr val="0E6FFF"/>
      </a:hlink>
      <a:folHlink>
        <a:srgbClr val="6BA5FF"/>
      </a:folHlink>
    </a:clrScheme>
    <a:fontScheme name="IBM Plex">
      <a:majorFont>
        <a:latin typeface="IBM Plex Sans SemiBold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4F0027"/>
    </a:custClr>
    <a:custClr name="Magenta 80">
      <a:srgbClr val="760A3A"/>
    </a:custClr>
    <a:custClr name="Magenta 70">
      <a:srgbClr val="A11950"/>
    </a:custClr>
    <a:custClr name="Magenta 60">
      <a:srgbClr val="D7306D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21260"/>
    </a:custClr>
    <a:custClr name="Purple 80">
      <a:srgbClr val="4F2196"/>
    </a:custClr>
    <a:custClr name="Purple 70">
      <a:srgbClr val="6E32C9"/>
    </a:custClr>
    <a:custClr name="Purple 60">
      <a:srgbClr val="924CFC"/>
    </a:custClr>
    <a:custClr name="Purple 50">
      <a:srgbClr val="A970FF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51B75"/>
    </a:custClr>
    <a:custClr name="Blue 80">
      <a:srgbClr val="0530AD"/>
    </a:custClr>
    <a:custClr name="Blue 70">
      <a:srgbClr val="054ADA"/>
    </a:custClr>
    <a:custClr name="Blue 60">
      <a:srgbClr val="0F6FFF"/>
    </a:custClr>
    <a:custClr name="Blue 50">
      <a:srgbClr val="418CFF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2B30"/>
    </a:custClr>
    <a:custClr name="Teal 80">
      <a:srgbClr val="004548"/>
    </a:custClr>
    <a:custClr name="Teal 70">
      <a:srgbClr val="006161"/>
    </a:custClr>
    <a:custClr name="Teal 60">
      <a:srgbClr val="008381"/>
    </a:custClr>
    <a:custClr name="Teal 50">
      <a:srgbClr val="009E9A"/>
    </a:custClr>
    <a:custClr name="Teal 40">
      <a:srgbClr val="00BAB6"/>
    </a:custClr>
    <a:custClr name="Teal 30">
      <a:srgbClr val="20D5D2"/>
    </a:custClr>
    <a:custClr name="Teal 20">
      <a:srgbClr val="87EDED"/>
    </a:custClr>
    <a:custClr name="Teal 10">
      <a:srgbClr val="DBFBFB"/>
    </a:custClr>
    <a:custClr name="Gray 100">
      <a:srgbClr val="171717"/>
    </a:custClr>
    <a:custClr name="Gray 90">
      <a:srgbClr val="252525"/>
    </a:custClr>
    <a:custClr name="Gray 80">
      <a:srgbClr val="3D3D3D"/>
    </a:custClr>
    <a:custClr name="Gray 70">
      <a:srgbClr val="565656"/>
    </a:custClr>
    <a:custClr name="Gray 60">
      <a:srgbClr val="767676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IBM BxD 2018 black background</Template>
  <TotalTime>8730</TotalTime>
  <Words>465</Words>
  <Application>Microsoft Macintosh PowerPoint</Application>
  <PresentationFormat>Prezentácia na obrazovke (16:9)</PresentationFormat>
  <Paragraphs>47</Paragraphs>
  <Slides>7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4" baseType="lpstr">
      <vt:lpstr>.AppleSystemUIFont</vt:lpstr>
      <vt:lpstr>Arial</vt:lpstr>
      <vt:lpstr>HelvNeue Light for IBM</vt:lpstr>
      <vt:lpstr>IBM Plex Sans</vt:lpstr>
      <vt:lpstr>IBM Plex Sans Light</vt:lpstr>
      <vt:lpstr>Wingdings</vt:lpstr>
      <vt:lpstr>IBM BxD 2018 black background</vt:lpstr>
      <vt:lpstr>Prezentácia programu PowerPoint</vt:lpstr>
      <vt:lpstr>Prezentácia programu PowerPoint</vt:lpstr>
      <vt:lpstr>Prezentácia programu PowerPoint</vt:lpstr>
      <vt:lpstr> SÚČASNÁ PONUKA OPEN P-TECH </vt:lpstr>
      <vt:lpstr>AKO SA ZAREGISTROVAŤ?</vt:lpstr>
      <vt:lpstr>Zaregistrujte svoju školu či organizáciu! 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presentation template three line maximum — First Lastname Job Title</dc:title>
  <dc:creator>Microsoft Office User</dc:creator>
  <cp:lastModifiedBy>Martin Martinkovic</cp:lastModifiedBy>
  <cp:revision>207</cp:revision>
  <cp:lastPrinted>2017-11-06T21:50:47Z</cp:lastPrinted>
  <dcterms:created xsi:type="dcterms:W3CDTF">2019-05-31T16:26:27Z</dcterms:created>
  <dcterms:modified xsi:type="dcterms:W3CDTF">2020-06-18T12:51:02Z</dcterms:modified>
</cp:coreProperties>
</file>